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0" r:id="rId13"/>
    <p:sldId id="271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3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2F6B4-12AE-444F-9E3B-7C8497141AC2}" type="datetimeFigureOut">
              <a:rPr lang="en-US" smtClean="0"/>
              <a:t>08-May-16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88149-0193-499E-A4A9-9E09014E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73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88149-0193-499E-A4A9-9E09014E97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0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6D51-40A8-4BF4-A2DB-9FD0FC12FDCD}" type="datetimeFigureOut">
              <a:rPr lang="en-US" smtClean="0"/>
              <a:t>08-May-16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97D6-D6C2-4DAF-BD30-26F3FED3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21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6D51-40A8-4BF4-A2DB-9FD0FC12FDCD}" type="datetimeFigureOut">
              <a:rPr lang="en-US" smtClean="0"/>
              <a:t>08-May-16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97D6-D6C2-4DAF-BD30-26F3FED3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55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6D51-40A8-4BF4-A2DB-9FD0FC12FDCD}" type="datetimeFigureOut">
              <a:rPr lang="en-US" smtClean="0"/>
              <a:t>08-May-16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97D6-D6C2-4DAF-BD30-26F3FED3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71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6D51-40A8-4BF4-A2DB-9FD0FC12FDCD}" type="datetimeFigureOut">
              <a:rPr lang="en-US" smtClean="0"/>
              <a:t>08-May-16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97D6-D6C2-4DAF-BD30-26F3FED3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0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6D51-40A8-4BF4-A2DB-9FD0FC12FDCD}" type="datetimeFigureOut">
              <a:rPr lang="en-US" smtClean="0"/>
              <a:t>08-May-16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97D6-D6C2-4DAF-BD30-26F3FED3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8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6D51-40A8-4BF4-A2DB-9FD0FC12FDCD}" type="datetimeFigureOut">
              <a:rPr lang="en-US" smtClean="0"/>
              <a:t>08-May-16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97D6-D6C2-4DAF-BD30-26F3FED3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6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6D51-40A8-4BF4-A2DB-9FD0FC12FDCD}" type="datetimeFigureOut">
              <a:rPr lang="en-US" smtClean="0"/>
              <a:t>08-May-16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97D6-D6C2-4DAF-BD30-26F3FED3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00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6D51-40A8-4BF4-A2DB-9FD0FC12FDCD}" type="datetimeFigureOut">
              <a:rPr lang="en-US" smtClean="0"/>
              <a:t>08-May-16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97D6-D6C2-4DAF-BD30-26F3FED3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1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6D51-40A8-4BF4-A2DB-9FD0FC12FDCD}" type="datetimeFigureOut">
              <a:rPr lang="en-US" smtClean="0"/>
              <a:t>08-May-16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97D6-D6C2-4DAF-BD30-26F3FED3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17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6D51-40A8-4BF4-A2DB-9FD0FC12FDCD}" type="datetimeFigureOut">
              <a:rPr lang="en-US" smtClean="0"/>
              <a:t>08-May-16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97D6-D6C2-4DAF-BD30-26F3FED3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2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6D51-40A8-4BF4-A2DB-9FD0FC12FDCD}" type="datetimeFigureOut">
              <a:rPr lang="en-US" smtClean="0"/>
              <a:t>08-May-16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97D6-D6C2-4DAF-BD30-26F3FED3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25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26D51-40A8-4BF4-A2DB-9FD0FC12FDCD}" type="datetimeFigureOut">
              <a:rPr lang="en-US" smtClean="0"/>
              <a:t>08-May-16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897D6-D6C2-4DAF-BD30-26F3FED3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8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88157"/>
            <a:ext cx="11767929" cy="67300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3930" y="815009"/>
            <a:ext cx="6877879" cy="2922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199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79913" y="3101009"/>
            <a:ext cx="6937513" cy="39756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63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92480"/>
            <a:ext cx="4038600" cy="1417320"/>
          </a:xfrm>
          <a:prstGeom prst="rect">
            <a:avLst/>
          </a:prstGeom>
          <a:solidFill>
            <a:srgbClr val="FFFF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 পরিমাপযোগ্য বা অনুমান করা যায় তাই ঝুঁকি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60920" y="746760"/>
            <a:ext cx="4831080" cy="1463040"/>
          </a:xfrm>
          <a:prstGeom prst="rect">
            <a:avLst/>
          </a:prstGeom>
          <a:solidFill>
            <a:srgbClr val="FFFF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 </a:t>
            </a:r>
            <a:r>
              <a:rPr lang="bn-BD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পরিমাপযোগ্য নয় </a:t>
            </a:r>
            <a:r>
              <a:rPr lang="bn-BD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 অনুমান করা </a:t>
            </a:r>
            <a:r>
              <a:rPr lang="bn-BD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যায়না </a:t>
            </a:r>
            <a:r>
              <a:rPr lang="bn-BD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তাই </a:t>
            </a:r>
            <a:r>
              <a:rPr lang="bn-BD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অনিশ্চয়তা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01240"/>
            <a:ext cx="4038600" cy="13411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সব ঝুঁকিই অনিশ্চয়তা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60920" y="2301240"/>
            <a:ext cx="4831080" cy="134112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সব অনিশ্চয়তা ঝুঁকি নয়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733800"/>
            <a:ext cx="4038600" cy="1402080"/>
          </a:xfrm>
          <a:prstGeom prst="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অনিশ্চয়তার মধ্যে যা পরিমাপ করা যায় তাই ঝুঁকি</a:t>
            </a:r>
            <a:endParaRPr lang="en-US" sz="3600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60920" y="3733800"/>
            <a:ext cx="4831080" cy="1402080"/>
          </a:xfrm>
          <a:prstGeom prst="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অনিশচয়তা অপরিমাপযোগ্য</a:t>
            </a:r>
            <a:endParaRPr lang="en-US" sz="4400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0" y="-91440"/>
            <a:ext cx="3459480" cy="79248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ঝুঁকি</a:t>
            </a:r>
            <a:endParaRPr lang="en-US" sz="6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077200" y="45720"/>
            <a:ext cx="3886200" cy="70104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অনিশ্চয়তা</a:t>
            </a:r>
            <a:endParaRPr lang="en-US" sz="5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5227320"/>
            <a:ext cx="4038600" cy="140208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rgbClr val="FFC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উদাহরণঃ বিক্রয় কমে যাওয়া</a:t>
            </a:r>
            <a:endParaRPr lang="en-US" sz="3600" dirty="0">
              <a:solidFill>
                <a:srgbClr val="FFC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60920" y="5227320"/>
            <a:ext cx="4754880" cy="140208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rgbClr val="FFC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উদাহরণঃ মৃত্যু</a:t>
            </a:r>
            <a:endParaRPr lang="en-US" sz="3600" dirty="0">
              <a:solidFill>
                <a:srgbClr val="FFC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434840" y="45720"/>
            <a:ext cx="2346960" cy="644652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bn-BD" sz="9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পার্থক্য</a:t>
            </a:r>
            <a:endParaRPr lang="en-US" sz="9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6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vel 1"/>
          <p:cNvSpPr/>
          <p:nvPr/>
        </p:nvSpPr>
        <p:spPr>
          <a:xfrm>
            <a:off x="3284220" y="-8246"/>
            <a:ext cx="4709160" cy="1584960"/>
          </a:xfrm>
          <a:prstGeom prst="beve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ঝুঁকির উৎস</a:t>
            </a:r>
            <a:endParaRPr lang="en-US" sz="8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Bevel 8"/>
          <p:cNvSpPr/>
          <p:nvPr/>
        </p:nvSpPr>
        <p:spPr>
          <a:xfrm>
            <a:off x="0" y="1870509"/>
            <a:ext cx="4709160" cy="1584960"/>
          </a:xfrm>
          <a:prstGeom prst="beve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ব্যবসা </a:t>
            </a:r>
            <a:r>
              <a:rPr lang="bn-BD" sz="4800" dirty="0">
                <a:latin typeface="NikoshBAN" panose="02000000000000000000" pitchFamily="2" charset="0"/>
                <a:cs typeface="NikoshBAN" panose="02000000000000000000" pitchFamily="2" charset="0"/>
              </a:rPr>
              <a:t>দৃষ্টিকোণ থেকে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Bevel 9"/>
          <p:cNvSpPr/>
          <p:nvPr/>
        </p:nvSpPr>
        <p:spPr>
          <a:xfrm>
            <a:off x="7482840" y="1870509"/>
            <a:ext cx="4709160" cy="1584960"/>
          </a:xfrm>
          <a:prstGeom prst="beve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বিনিয়োগকারীর দৃষ্টিকোণ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Bevel 10"/>
          <p:cNvSpPr/>
          <p:nvPr/>
        </p:nvSpPr>
        <p:spPr>
          <a:xfrm>
            <a:off x="0" y="3645567"/>
            <a:ext cx="2842260" cy="1368617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ব্যবসায়িক ঝুঁকি</a:t>
            </a:r>
            <a:endParaRPr lang="en-US" sz="4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Bevel 14"/>
          <p:cNvSpPr/>
          <p:nvPr/>
        </p:nvSpPr>
        <p:spPr>
          <a:xfrm>
            <a:off x="6710412" y="3586050"/>
            <a:ext cx="2707908" cy="1440037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সুদ হারের ঝুঁকি</a:t>
            </a:r>
            <a:endParaRPr lang="en-US" sz="4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Bevel 15"/>
          <p:cNvSpPr/>
          <p:nvPr/>
        </p:nvSpPr>
        <p:spPr>
          <a:xfrm>
            <a:off x="9624060" y="3597954"/>
            <a:ext cx="2567940" cy="1416230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তারল্য ঝুঁকি</a:t>
            </a:r>
            <a:endParaRPr lang="en-US" sz="4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Bevel 16"/>
          <p:cNvSpPr/>
          <p:nvPr/>
        </p:nvSpPr>
        <p:spPr>
          <a:xfrm>
            <a:off x="3048000" y="3645567"/>
            <a:ext cx="2590800" cy="1368617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আর্থিক ঝুঁকি</a:t>
            </a:r>
            <a:endParaRPr lang="en-US" sz="4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03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17720" y="0"/>
            <a:ext cx="2941320" cy="1371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ব্যবসায়িক 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দৃষ্টিকোণ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Snip Same Side Corner Rectangle 2"/>
          <p:cNvSpPr/>
          <p:nvPr/>
        </p:nvSpPr>
        <p:spPr>
          <a:xfrm>
            <a:off x="0" y="2179320"/>
            <a:ext cx="6088380" cy="4602480"/>
          </a:xfrm>
          <a:prstGeom prst="snip2Same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b="1" i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ব্যবসায়িক ঝুকিঃ</a:t>
            </a:r>
          </a:p>
          <a:p>
            <a:pPr marL="1200150" lvl="1" indent="-742950">
              <a:buFont typeface="+mj-lt"/>
              <a:buAutoNum type="arabicPeriod"/>
            </a:pPr>
            <a:r>
              <a:rPr lang="bn-BD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পরিচালন ব্যয় পরিশোধে অক্ষমতার ঝুঁকি</a:t>
            </a:r>
          </a:p>
          <a:p>
            <a:pPr marL="1200150" lvl="1" indent="-742950">
              <a:buFont typeface="+mj-lt"/>
              <a:buAutoNum type="arabicPeriod"/>
            </a:pP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স্থায়ী খরচ বহনে অক্ষমতা</a:t>
            </a:r>
          </a:p>
          <a:p>
            <a:pPr marL="1200150" lvl="1" indent="-742950">
              <a:buFont typeface="+mj-lt"/>
              <a:buAutoNum type="arabicPeriod"/>
            </a:pPr>
            <a:r>
              <a:rPr lang="bn-BD" sz="40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চলতি ব্যয় বহনে ঝুঁকি</a:t>
            </a:r>
          </a:p>
          <a:p>
            <a:pPr marL="1200150" lvl="1" indent="-742950">
              <a:buFont typeface="+mj-lt"/>
              <a:buAutoNum type="arabicPeriod"/>
            </a:pPr>
            <a:r>
              <a:rPr lang="bn-BD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</a:t>
            </a:r>
            <a:r>
              <a:rPr lang="bn-BD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 বহনে অভ্যন্তরীণ তহবিল অর্থায়নের ঝুঁকি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nip Same Side Corner Rectangle 3"/>
          <p:cNvSpPr/>
          <p:nvPr/>
        </p:nvSpPr>
        <p:spPr>
          <a:xfrm>
            <a:off x="6088380" y="2179320"/>
            <a:ext cx="6103620" cy="4564380"/>
          </a:xfrm>
          <a:prstGeom prst="snip2Same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b="1" i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আর্থিক ঝুঁকিঃ</a:t>
            </a:r>
          </a:p>
          <a:p>
            <a:pPr algn="ctr"/>
            <a:endParaRPr lang="bn-BD" sz="4000" b="1" i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bn-BD" sz="40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ঋণ মূলধনের পরিমান বেশি হওয়া</a:t>
            </a:r>
          </a:p>
          <a:p>
            <a:pPr marL="514350" indent="-514350">
              <a:buFont typeface="+mj-lt"/>
              <a:buAutoNum type="arabicPeriod"/>
            </a:pPr>
            <a:r>
              <a:rPr lang="bn-BD" sz="40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মুনাফা বন্টনের ঝুঁকি</a:t>
            </a:r>
          </a:p>
          <a:p>
            <a:pPr marL="514350" indent="-514350">
              <a:buFont typeface="+mj-lt"/>
              <a:buAutoNum type="arabicPeriod"/>
            </a:pPr>
            <a:r>
              <a:rPr lang="bn-BD" sz="40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দায় পরিশোধের অক্ষমতার ঝুঁকি</a:t>
            </a:r>
            <a:endParaRPr lang="en-US" sz="40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37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 animBg="1"/>
      <p:bldP spid="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77640" y="0"/>
            <a:ext cx="4541520" cy="173736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বিনিয়োগকারীর দৃষ্টিকোণ থেকে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Hexagon 2"/>
          <p:cNvSpPr/>
          <p:nvPr/>
        </p:nvSpPr>
        <p:spPr>
          <a:xfrm>
            <a:off x="0" y="1996440"/>
            <a:ext cx="6035040" cy="4861560"/>
          </a:xfrm>
          <a:prstGeom prst="hexagon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 rtl="1"/>
            <a:r>
              <a:rPr lang="bn-BD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সুদের হারের ঝুঁকিঃ</a:t>
            </a:r>
          </a:p>
          <a:p>
            <a:pPr algn="ctr" rtl="1"/>
            <a:r>
              <a:rPr lang="bn-BD" sz="40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সুদের হারের পরিবর্তন হলে বিনিয়োগের মুল্য উঠা নামা করে। এতে বিনিয়োগকারীরা বাজারে বিনিয়োগ করা বন্ধ করে দেয়।</a:t>
            </a:r>
          </a:p>
        </p:txBody>
      </p:sp>
      <p:sp>
        <p:nvSpPr>
          <p:cNvPr id="4" name="Hexagon 3"/>
          <p:cNvSpPr/>
          <p:nvPr/>
        </p:nvSpPr>
        <p:spPr>
          <a:xfrm>
            <a:off x="6248400" y="1996440"/>
            <a:ext cx="5943600" cy="4861560"/>
          </a:xfrm>
          <a:prstGeom prst="hexagon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তারল্য ঝুঁকিঃ</a:t>
            </a:r>
          </a:p>
          <a:p>
            <a:pPr algn="ctr"/>
            <a:r>
              <a:rPr lang="bn-BD" sz="32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শেয়ার, ডিবেঞ্চার,বন্ড ইত্যাদি নগদায়ন করতে তারল্য ঝুঁকির সৃষ্টি হয়। একমালিকানা ও অংশীদারি ব্যবসায়ের তারল্য ঝুঁকি বেশি। কারণ এসব প্রতিষ্টানের শেয়ার, বন্ড নগদায়ন করতে স্থাবর-অস্থাবর সম্পত্তি বিক্রয় করতে হয়।</a:t>
            </a:r>
          </a:p>
        </p:txBody>
      </p:sp>
    </p:spTree>
    <p:extLst>
      <p:ext uri="{BB962C8B-B14F-4D97-AF65-F5344CB8AC3E}">
        <p14:creationId xmlns:p14="http://schemas.microsoft.com/office/powerpoint/2010/main" val="395796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8720" y="472440"/>
            <a:ext cx="10713720" cy="591312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err="1" smtClean="0">
                <a:solidFill>
                  <a:schemeClr val="tx1"/>
                </a:solidFill>
              </a:rPr>
              <a:t>দলীয়</a:t>
            </a:r>
            <a:r>
              <a:rPr lang="en-US" sz="11500" dirty="0" smtClean="0">
                <a:solidFill>
                  <a:schemeClr val="tx1"/>
                </a:solidFill>
              </a:rPr>
              <a:t> </a:t>
            </a:r>
            <a:r>
              <a:rPr lang="en-US" sz="11500" dirty="0" err="1" smtClean="0">
                <a:solidFill>
                  <a:schemeClr val="tx1"/>
                </a:solidFill>
              </a:rPr>
              <a:t>কাজঃ</a:t>
            </a:r>
            <a:endParaRPr lang="en-US" sz="11500" dirty="0" smtClean="0">
              <a:solidFill>
                <a:schemeClr val="tx1"/>
              </a:solidFill>
            </a:endParaRPr>
          </a:p>
          <a:p>
            <a:pPr algn="ctr"/>
            <a:r>
              <a:rPr lang="en-US" sz="11500" dirty="0" err="1" smtClean="0">
                <a:solidFill>
                  <a:schemeClr val="tx1"/>
                </a:solidFill>
              </a:rPr>
              <a:t>ঝুঁকি</a:t>
            </a:r>
            <a:r>
              <a:rPr lang="en-US" sz="11500" dirty="0" smtClean="0">
                <a:solidFill>
                  <a:schemeClr val="tx1"/>
                </a:solidFill>
              </a:rPr>
              <a:t> ও </a:t>
            </a:r>
            <a:r>
              <a:rPr lang="en-US" sz="11500" dirty="0" err="1" smtClean="0">
                <a:solidFill>
                  <a:schemeClr val="tx1"/>
                </a:solidFill>
              </a:rPr>
              <a:t>আনিশ্চয়তার</a:t>
            </a:r>
            <a:r>
              <a:rPr lang="en-US" sz="11500" dirty="0" smtClean="0">
                <a:solidFill>
                  <a:schemeClr val="tx1"/>
                </a:solidFill>
              </a:rPr>
              <a:t> </a:t>
            </a:r>
            <a:r>
              <a:rPr lang="en-US" sz="11500" dirty="0" err="1" smtClean="0">
                <a:solidFill>
                  <a:schemeClr val="tx1"/>
                </a:solidFill>
              </a:rPr>
              <a:t>মধ্যে</a:t>
            </a:r>
            <a:r>
              <a:rPr lang="en-US" sz="11500" dirty="0" smtClean="0">
                <a:solidFill>
                  <a:schemeClr val="tx1"/>
                </a:solidFill>
              </a:rPr>
              <a:t> </a:t>
            </a:r>
            <a:r>
              <a:rPr lang="en-US" sz="11500" dirty="0" err="1" smtClean="0">
                <a:solidFill>
                  <a:schemeClr val="tx1"/>
                </a:solidFill>
              </a:rPr>
              <a:t>তিনটি</a:t>
            </a:r>
            <a:r>
              <a:rPr lang="en-US" sz="11500" dirty="0" smtClean="0">
                <a:solidFill>
                  <a:schemeClr val="tx1"/>
                </a:solidFill>
              </a:rPr>
              <a:t> </a:t>
            </a:r>
            <a:r>
              <a:rPr lang="en-US" sz="11500" dirty="0" err="1" smtClean="0">
                <a:solidFill>
                  <a:schemeClr val="tx1"/>
                </a:solidFill>
              </a:rPr>
              <a:t>পার্থক্য</a:t>
            </a:r>
            <a:r>
              <a:rPr lang="en-US" sz="11500" dirty="0" smtClean="0">
                <a:solidFill>
                  <a:schemeClr val="tx1"/>
                </a:solidFill>
              </a:rPr>
              <a:t> </a:t>
            </a:r>
            <a:r>
              <a:rPr lang="en-US" sz="11500" dirty="0" err="1" smtClean="0">
                <a:solidFill>
                  <a:schemeClr val="tx1"/>
                </a:solidFill>
              </a:rPr>
              <a:t>লিখ</a:t>
            </a:r>
            <a:r>
              <a:rPr lang="en-US" sz="11500" dirty="0" smtClean="0">
                <a:solidFill>
                  <a:schemeClr val="tx1"/>
                </a:solidFill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281667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3440" y="655320"/>
            <a:ext cx="1133856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মুল্যায়নঃ</a:t>
            </a:r>
          </a:p>
          <a:p>
            <a:pPr marL="914400" indent="-914400">
              <a:buFont typeface="+mj-lt"/>
              <a:buAutoNum type="arabicPeriod"/>
            </a:pPr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ঝুঁকি কি?</a:t>
            </a:r>
          </a:p>
          <a:p>
            <a:pPr marL="914400" indent="-914400">
              <a:buFont typeface="+mj-lt"/>
              <a:buAutoNum type="arabicPeriod"/>
            </a:pPr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অনিশ্চয়তা কি?</a:t>
            </a:r>
          </a:p>
          <a:p>
            <a:pPr marL="914400" indent="-914400">
              <a:buFont typeface="+mj-lt"/>
              <a:buAutoNum type="arabicPeriod"/>
            </a:pPr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ঝুঁকি ও অনিশ্চয়তার মধ্যে দুটি করে পার্থক্য লিখ</a:t>
            </a:r>
          </a:p>
          <a:p>
            <a:pPr marL="914400" indent="-914400">
              <a:buFont typeface="+mj-lt"/>
              <a:buAutoNum type="arabicPeriod"/>
            </a:pPr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ব্যবসায়িক ঝুঁকি কি?</a:t>
            </a:r>
          </a:p>
          <a:p>
            <a:pPr marL="914400" indent="-914400">
              <a:buFont typeface="+mj-lt"/>
              <a:buAutoNum type="arabicPeriod"/>
            </a:pPr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আর্থিক ঝুঁকি কাকে বলে?</a:t>
            </a:r>
          </a:p>
          <a:p>
            <a:pPr marL="914400" indent="-914400">
              <a:buFont typeface="+mj-lt"/>
              <a:buAutoNum type="arabicPeriod"/>
            </a:pPr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তারল্য ঝুঁকি কি?</a:t>
            </a:r>
          </a:p>
          <a:p>
            <a:pPr marL="914400" indent="-914400">
              <a:buFont typeface="+mj-lt"/>
              <a:buAutoNum type="arabicPeriod"/>
            </a:pPr>
            <a:endParaRPr lang="bn-BD" sz="54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914400" indent="-914400">
              <a:buFont typeface="+mj-lt"/>
              <a:buAutoNum type="arabicPeriod"/>
            </a:pP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9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1080" y="1097280"/>
            <a:ext cx="9814560" cy="499872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 কাজঃ</a:t>
            </a:r>
          </a:p>
          <a:p>
            <a:pPr algn="ctr"/>
            <a:r>
              <a:rPr lang="bn-BD" sz="6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১।ঝুঁকি ও অনিশ্চয়তার মধ্যে পার্থক্য লিখ।</a:t>
            </a:r>
          </a:p>
          <a:p>
            <a:pPr algn="ctr"/>
            <a:r>
              <a:rPr lang="bn-BD" sz="6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২।ঝুঁকির উৎস সমুহ আলোচনা কর।</a:t>
            </a:r>
            <a:endParaRPr lang="en-US" sz="6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11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12009120" cy="59817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529840" y="0"/>
            <a:ext cx="6629400" cy="1981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13800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37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545080" y="60960"/>
            <a:ext cx="6827520" cy="158496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শুভেচ্ছা</a:t>
            </a:r>
            <a:endParaRPr lang="en-US" sz="11500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3669" y="2130287"/>
            <a:ext cx="10422835" cy="47277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মু</a:t>
            </a:r>
            <a:r>
              <a:rPr lang="en-US" sz="40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bn-BD" sz="40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কাইছার উদ্দিন</a:t>
            </a:r>
          </a:p>
          <a:p>
            <a:pPr algn="ctr"/>
            <a:r>
              <a:rPr lang="bn-BD" sz="40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সহকারি শিক্ষক</a:t>
            </a:r>
          </a:p>
          <a:p>
            <a:pPr algn="ctr"/>
            <a:r>
              <a:rPr lang="bn-BD" sz="40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উজানটিয়া এ</a:t>
            </a:r>
            <a:r>
              <a:rPr lang="en-US" sz="40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40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এস</a:t>
            </a:r>
            <a:r>
              <a:rPr lang="en-US" sz="40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40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আলিম মাদরাসা</a:t>
            </a:r>
          </a:p>
          <a:p>
            <a:pPr algn="ctr"/>
            <a:r>
              <a:rPr lang="bn-BD" sz="40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পেকুয়া,কক্সবাজার</a:t>
            </a:r>
          </a:p>
          <a:p>
            <a:pPr algn="ctr"/>
            <a:r>
              <a:rPr lang="bn-BD" sz="40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মোবাইল নং ০১৮২৩-৭৬৩৯৮৭</a:t>
            </a:r>
            <a:endParaRPr lang="en-US" sz="4000" dirty="0" smtClean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40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আইডি নং ০৮,ব্যাচ নং-৫১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CPD On Digital Content,TQI-2</a:t>
            </a:r>
            <a:endParaRPr lang="bn-BD" sz="4000" dirty="0" smtClean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40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ভেন্যুঃটিচার্চস ট্রেনিং কলেজ, চট্টগ্রাম।</a:t>
            </a:r>
          </a:p>
        </p:txBody>
      </p:sp>
    </p:spTree>
    <p:extLst>
      <p:ext uri="{BB962C8B-B14F-4D97-AF65-F5344CB8AC3E}">
        <p14:creationId xmlns:p14="http://schemas.microsoft.com/office/powerpoint/2010/main" val="133682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25040" y="0"/>
            <a:ext cx="7452360" cy="29260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ফিন্যান্স ও ব্যাংকিং</a:t>
            </a:r>
            <a:endParaRPr lang="en-US" sz="6600" dirty="0">
              <a:solidFill>
                <a:schemeClr val="tx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3032760"/>
            <a:ext cx="8580120" cy="2011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115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নবম শ্রেণি</a:t>
            </a:r>
            <a:endParaRPr lang="en-US" sz="115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354580" y="5379720"/>
            <a:ext cx="7193280" cy="9601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 ৫০ মিনিট</a:t>
            </a:r>
            <a:endParaRPr lang="en-US" sz="7200" dirty="0">
              <a:solidFill>
                <a:schemeClr val="tx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5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" y="5334000"/>
            <a:ext cx="6248400" cy="13411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অনিশ্চয়তা</a:t>
            </a:r>
            <a:endParaRPr lang="en-US" sz="8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499860" y="5212080"/>
            <a:ext cx="5311140" cy="1463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ঝুঁকি</a:t>
            </a:r>
            <a:endParaRPr lang="en-US" sz="8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9014460" y="2301240"/>
            <a:ext cx="0" cy="29108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987040" y="2057400"/>
            <a:ext cx="0" cy="30222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822754"/>
              </p:ext>
            </p:extLst>
          </p:nvPr>
        </p:nvGraphicFramePr>
        <p:xfrm>
          <a:off x="868887" y="-39053"/>
          <a:ext cx="4708952" cy="3589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8887" y="-39053"/>
                        <a:ext cx="4708952" cy="3589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233707"/>
              </p:ext>
            </p:extLst>
          </p:nvPr>
        </p:nvGraphicFramePr>
        <p:xfrm>
          <a:off x="6907530" y="0"/>
          <a:ext cx="4400550" cy="3712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07530" y="0"/>
                        <a:ext cx="4400550" cy="3712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185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39240" y="152400"/>
            <a:ext cx="946404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8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ঝুঁকি ও অনিশ্চয়তা</a:t>
            </a:r>
            <a:endParaRPr lang="en-US" sz="8800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7760" y="2636520"/>
            <a:ext cx="10591800" cy="39776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পাঠঃ ০১</a:t>
            </a:r>
          </a:p>
          <a:p>
            <a:pPr algn="ctr"/>
            <a:r>
              <a:rPr lang="bn-BD" sz="8000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অধ্যায়ঃ চার</a:t>
            </a:r>
          </a:p>
          <a:p>
            <a:pPr algn="ctr"/>
            <a:r>
              <a:rPr lang="bn-BD" sz="8000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পৃষ্টা নং ৩৬</a:t>
            </a:r>
            <a:endParaRPr lang="en-US" sz="8000" dirty="0">
              <a:solidFill>
                <a:schemeClr val="bg2">
                  <a:lumMod val="1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1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8640" y="320040"/>
            <a:ext cx="9525000" cy="1295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 অধ্যায় শেষে শিক্ষার্থীরাঃ-</a:t>
            </a:r>
            <a:endParaRPr lang="en-US" sz="7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85800" y="1767840"/>
            <a:ext cx="11704320" cy="486156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ঝুঁকি কি বলতে পারবে।</a:t>
            </a:r>
          </a:p>
          <a:p>
            <a:r>
              <a:rPr lang="bn-BD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অনিশ্চয়তা কি বলতে পারবে।</a:t>
            </a:r>
          </a:p>
          <a:p>
            <a:r>
              <a:rPr lang="bn-BD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৩। ঝুঁকি ও অনিশ্চয়তার মধ্যে পার্থক্য বর্ণনা করতে পারবে।</a:t>
            </a:r>
          </a:p>
          <a:p>
            <a:r>
              <a:rPr lang="bn-BD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৪। বিভিন্ন দৃষ্টিকোণ থেকে ঝুঁকির উৎস ব্যাখ্যা করতে পারবে। </a:t>
            </a:r>
          </a:p>
        </p:txBody>
      </p:sp>
    </p:spTree>
    <p:extLst>
      <p:ext uri="{BB962C8B-B14F-4D97-AF65-F5344CB8AC3E}">
        <p14:creationId xmlns:p14="http://schemas.microsoft.com/office/powerpoint/2010/main" val="228259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75" y="182880"/>
            <a:ext cx="6534792" cy="3672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3934" cy="341376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0" y="3642360"/>
            <a:ext cx="5401073" cy="152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ঝুঁকি</a:t>
            </a:r>
            <a:endParaRPr lang="en-US" sz="6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58314" y="3855720"/>
            <a:ext cx="5735566" cy="2819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কোন ক্ষতি বা খারাপ ঘটনা</a:t>
            </a:r>
            <a:r>
              <a:rPr lang="bn-BD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ঘটার সম্ভবানাই হল ঝুঁকি।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60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8348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4983480"/>
            <a:ext cx="3703320" cy="1981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বৃষ্টি হওয়া নিশ্চিত কি?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09160" y="4846320"/>
            <a:ext cx="7330440" cy="21183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 ঘটনা ঘটার অনুমান করা না গেলে ,পরিমাপ করা না গেলে তাকে অনিশ্চয়তা বলে।</a:t>
            </a:r>
            <a:endParaRPr lang="en-US" sz="44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5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81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48640" y="5288280"/>
            <a:ext cx="11094720" cy="1417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ঝুঁকি ও অনিশ্চয়তার মধ্যে পার্থক্য </a:t>
            </a:r>
            <a:endParaRPr lang="en-US" sz="5400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61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348</Words>
  <Application>Microsoft Office PowerPoint</Application>
  <PresentationFormat>Widescreen</PresentationFormat>
  <Paragraphs>77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NikoshBAN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doel1234</dc:creator>
  <cp:lastModifiedBy>doel1234</cp:lastModifiedBy>
  <cp:revision>61</cp:revision>
  <dcterms:created xsi:type="dcterms:W3CDTF">2016-04-28T09:08:54Z</dcterms:created>
  <dcterms:modified xsi:type="dcterms:W3CDTF">2016-05-08T03:03:09Z</dcterms:modified>
</cp:coreProperties>
</file>